
<file path=[Content_Types].xml><?xml version="1.0" encoding="utf-8"?>
<Types xmlns="http://schemas.openxmlformats.org/package/2006/content-types">
  <Default Extension="web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Lst>
  <p:notesMasterIdLst>
    <p:notesMasterId r:id="rId16"/>
  </p:notesMasterIdLst>
  <p:sldIdLst>
    <p:sldId id="256" r:id="rId3"/>
    <p:sldId id="267" r:id="rId4"/>
    <p:sldId id="268" r:id="rId5"/>
    <p:sldId id="276" r:id="rId6"/>
    <p:sldId id="277" r:id="rId7"/>
    <p:sldId id="269" r:id="rId8"/>
    <p:sldId id="282" r:id="rId9"/>
    <p:sldId id="281" r:id="rId10"/>
    <p:sldId id="283" r:id="rId11"/>
    <p:sldId id="278" r:id="rId12"/>
    <p:sldId id="279" r:id="rId13"/>
    <p:sldId id="274" r:id="rId14"/>
    <p:sldId id="275"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A98F"/>
    <a:srgbClr val="C100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273" autoAdjust="0"/>
  </p:normalViewPr>
  <p:slideViewPr>
    <p:cSldViewPr snapToGrid="0" snapToObjects="1">
      <p:cViewPr varScale="1">
        <p:scale>
          <a:sx n="56" d="100"/>
          <a:sy n="56" d="100"/>
        </p:scale>
        <p:origin x="72" y="34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78B628-305D-4177-970E-18057A2F33EA}" type="datetimeFigureOut">
              <a:rPr lang="en-US" smtClean="0"/>
              <a:t>9/22/2020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0956E1-B84F-4140-A40C-6E46FDC9FC49}" type="slidenum">
              <a:rPr lang="en-US" smtClean="0"/>
              <a:t>‹#›</a:t>
            </a:fld>
            <a:endParaRPr lang="en-US"/>
          </a:p>
        </p:txBody>
      </p:sp>
    </p:spTree>
    <p:extLst>
      <p:ext uri="{BB962C8B-B14F-4D97-AF65-F5344CB8AC3E}">
        <p14:creationId xmlns:p14="http://schemas.microsoft.com/office/powerpoint/2010/main" val="20195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956E1-B84F-4140-A40C-6E46FDC9FC49}" type="slidenum">
              <a:rPr lang="en-US" smtClean="0"/>
              <a:t>2</a:t>
            </a:fld>
            <a:endParaRPr lang="en-US"/>
          </a:p>
        </p:txBody>
      </p:sp>
    </p:spTree>
    <p:extLst>
      <p:ext uri="{BB962C8B-B14F-4D97-AF65-F5344CB8AC3E}">
        <p14:creationId xmlns:p14="http://schemas.microsoft.com/office/powerpoint/2010/main" val="3829024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again, the student has the right to disclose to whomever they choose.  However, it is in the best interest of the student to provide the letter to all professors.  </a:t>
            </a:r>
          </a:p>
          <a:p>
            <a:endParaRPr lang="en-US" baseline="0" dirty="0" smtClean="0"/>
          </a:p>
          <a:p>
            <a:r>
              <a:rPr lang="en-US" baseline="0" dirty="0" smtClean="0"/>
              <a:t>Accommodations are not retroactive and start when the student discloses to the professor.</a:t>
            </a:r>
            <a:endParaRPr lang="en-US" dirty="0"/>
          </a:p>
        </p:txBody>
      </p:sp>
      <p:sp>
        <p:nvSpPr>
          <p:cNvPr id="4" name="Slide Number Placeholder 3"/>
          <p:cNvSpPr>
            <a:spLocks noGrp="1"/>
          </p:cNvSpPr>
          <p:nvPr>
            <p:ph type="sldNum" sz="quarter" idx="10"/>
          </p:nvPr>
        </p:nvSpPr>
        <p:spPr/>
        <p:txBody>
          <a:bodyPr/>
          <a:lstStyle/>
          <a:p>
            <a:fld id="{A80956E1-B84F-4140-A40C-6E46FDC9FC49}" type="slidenum">
              <a:rPr lang="en-US" smtClean="0"/>
              <a:t>11</a:t>
            </a:fld>
            <a:endParaRPr lang="en-US"/>
          </a:p>
        </p:txBody>
      </p:sp>
    </p:spTree>
    <p:extLst>
      <p:ext uri="{BB962C8B-B14F-4D97-AF65-F5344CB8AC3E}">
        <p14:creationId xmlns:p14="http://schemas.microsoft.com/office/powerpoint/2010/main" val="3990719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956E1-B84F-4140-A40C-6E46FDC9FC49}" type="slidenum">
              <a:rPr lang="en-US" smtClean="0"/>
              <a:t>12</a:t>
            </a:fld>
            <a:endParaRPr lang="en-US"/>
          </a:p>
        </p:txBody>
      </p:sp>
    </p:spTree>
    <p:extLst>
      <p:ext uri="{BB962C8B-B14F-4D97-AF65-F5344CB8AC3E}">
        <p14:creationId xmlns:p14="http://schemas.microsoft.com/office/powerpoint/2010/main" val="2284920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AIC recognizes that students with disabilities</a:t>
            </a:r>
            <a:r>
              <a:rPr lang="en-US" baseline="0" dirty="0" smtClean="0"/>
              <a:t> are an important part of the campus community and therefore complies with Section 504 of the Rehabilitation Act of 1973 and Title II of the Americans with Disabilities Act of 1990 ( also known as, the ADA).</a:t>
            </a:r>
          </a:p>
          <a:p>
            <a:endParaRPr lang="en-US" baseline="0" dirty="0" smtClean="0"/>
          </a:p>
          <a:p>
            <a:r>
              <a:rPr lang="en-US" baseline="0" dirty="0" smtClean="0"/>
              <a:t>We do not discriminate on the basis of disability and seek to prevent any discrimination against any individual with disabilities.</a:t>
            </a:r>
            <a:endParaRPr lang="en-US" dirty="0" smtClean="0"/>
          </a:p>
          <a:p>
            <a:endParaRPr lang="en-US" dirty="0"/>
          </a:p>
        </p:txBody>
      </p:sp>
      <p:sp>
        <p:nvSpPr>
          <p:cNvPr id="4" name="Slide Number Placeholder 3"/>
          <p:cNvSpPr>
            <a:spLocks noGrp="1"/>
          </p:cNvSpPr>
          <p:nvPr>
            <p:ph type="sldNum" sz="quarter" idx="10"/>
          </p:nvPr>
        </p:nvSpPr>
        <p:spPr/>
        <p:txBody>
          <a:bodyPr/>
          <a:lstStyle/>
          <a:p>
            <a:fld id="{A80956E1-B84F-4140-A40C-6E46FDC9FC49}" type="slidenum">
              <a:rPr lang="en-US" smtClean="0"/>
              <a:t>3</a:t>
            </a:fld>
            <a:endParaRPr lang="en-US"/>
          </a:p>
        </p:txBody>
      </p:sp>
    </p:spTree>
    <p:extLst>
      <p:ext uri="{BB962C8B-B14F-4D97-AF65-F5344CB8AC3E}">
        <p14:creationId xmlns:p14="http://schemas.microsoft.com/office/powerpoint/2010/main" val="151780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956E1-B84F-4140-A40C-6E46FDC9FC49}" type="slidenum">
              <a:rPr lang="en-US" smtClean="0"/>
              <a:t>4</a:t>
            </a:fld>
            <a:endParaRPr lang="en-US"/>
          </a:p>
        </p:txBody>
      </p:sp>
    </p:spTree>
    <p:extLst>
      <p:ext uri="{BB962C8B-B14F-4D97-AF65-F5344CB8AC3E}">
        <p14:creationId xmlns:p14="http://schemas.microsoft.com/office/powerpoint/2010/main" val="2360208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Disclosure of Disability:</a:t>
            </a:r>
          </a:p>
          <a:p>
            <a:r>
              <a:rPr lang="en-US" sz="1200" b="0" i="0" u="none" strike="noStrike" kern="1200" baseline="0" dirty="0" smtClean="0">
                <a:solidFill>
                  <a:schemeClr val="tx1"/>
                </a:solidFill>
                <a:latin typeface="+mn-lt"/>
                <a:ea typeface="+mn-ea"/>
                <a:cs typeface="+mn-cs"/>
              </a:rPr>
              <a:t>Students with disabilities who need appropriate and reasonable accommodations must identify themselves as having a disability. Disclosure of a disability is always voluntary, and the College will not be able to provide accommodations without the student first contacting the Center. </a:t>
            </a:r>
            <a:endParaRPr lang="en-US" dirty="0"/>
          </a:p>
        </p:txBody>
      </p:sp>
      <p:sp>
        <p:nvSpPr>
          <p:cNvPr id="4" name="Slide Number Placeholder 3"/>
          <p:cNvSpPr>
            <a:spLocks noGrp="1"/>
          </p:cNvSpPr>
          <p:nvPr>
            <p:ph type="sldNum" sz="quarter" idx="10"/>
          </p:nvPr>
        </p:nvSpPr>
        <p:spPr/>
        <p:txBody>
          <a:bodyPr/>
          <a:lstStyle/>
          <a:p>
            <a:fld id="{A80956E1-B84F-4140-A40C-6E46FDC9FC49}" type="slidenum">
              <a:rPr lang="en-US" smtClean="0"/>
              <a:t>5</a:t>
            </a:fld>
            <a:endParaRPr lang="en-US"/>
          </a:p>
        </p:txBody>
      </p:sp>
    </p:spTree>
    <p:extLst>
      <p:ext uri="{BB962C8B-B14F-4D97-AF65-F5344CB8AC3E}">
        <p14:creationId xmlns:p14="http://schemas.microsoft.com/office/powerpoint/2010/main" val="2997745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80956E1-B84F-4140-A40C-6E46FDC9FC49}" type="slidenum">
              <a:rPr lang="en-US" smtClean="0"/>
              <a:t>6</a:t>
            </a:fld>
            <a:endParaRPr lang="en-US"/>
          </a:p>
        </p:txBody>
      </p:sp>
    </p:spTree>
    <p:extLst>
      <p:ext uri="{BB962C8B-B14F-4D97-AF65-F5344CB8AC3E}">
        <p14:creationId xmlns:p14="http://schemas.microsoft.com/office/powerpoint/2010/main" val="2048133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956E1-B84F-4140-A40C-6E46FDC9FC49}" type="slidenum">
              <a:rPr lang="en-US" smtClean="0"/>
              <a:t>7</a:t>
            </a:fld>
            <a:endParaRPr lang="en-US"/>
          </a:p>
        </p:txBody>
      </p:sp>
    </p:spTree>
    <p:extLst>
      <p:ext uri="{BB962C8B-B14F-4D97-AF65-F5344CB8AC3E}">
        <p14:creationId xmlns:p14="http://schemas.microsoft.com/office/powerpoint/2010/main" val="228462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Once students have contacted the Center, they will be given a Request for Accommodations application to fill out as well as a copy of the Documentation Policy which serves as a guideline as to the documentation necessary to support their request.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Request for Accommodation form shall be filled out prior to the start of the academic school year. It is the student’s responsibility to notify CASAA if anything on the application changes. Students can amend their application at any point whether it is to request additional accommodations or to remove a particular accommodation.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those students with permanent disabilities, a request for accommodations shall be filled out once per year, prior to the start of the academic year. </a:t>
            </a:r>
          </a:p>
          <a:p>
            <a:r>
              <a:rPr lang="en-US" sz="1200" b="0" i="0" u="none" strike="noStrike" kern="1200" baseline="0" dirty="0" smtClean="0">
                <a:solidFill>
                  <a:schemeClr val="tx1"/>
                </a:solidFill>
                <a:latin typeface="+mn-lt"/>
                <a:ea typeface="+mn-ea"/>
                <a:cs typeface="+mn-cs"/>
              </a:rPr>
              <a:t>For those students with any other type of disability, a request shall be filled out prior to the beginning of the school year. Depending on the nature of the disability, the student may be asked to fill out another application prior to the start of the spring semester. </a:t>
            </a:r>
            <a:endParaRPr lang="en-US" dirty="0" smtClean="0"/>
          </a:p>
          <a:p>
            <a:endParaRPr lang="en-US" dirty="0"/>
          </a:p>
        </p:txBody>
      </p:sp>
      <p:sp>
        <p:nvSpPr>
          <p:cNvPr id="4" name="Slide Number Placeholder 3"/>
          <p:cNvSpPr>
            <a:spLocks noGrp="1"/>
          </p:cNvSpPr>
          <p:nvPr>
            <p:ph type="sldNum" sz="quarter" idx="10"/>
          </p:nvPr>
        </p:nvSpPr>
        <p:spPr/>
        <p:txBody>
          <a:bodyPr/>
          <a:lstStyle/>
          <a:p>
            <a:fld id="{A80956E1-B84F-4140-A40C-6E46FDC9FC49}" type="slidenum">
              <a:rPr lang="en-US" smtClean="0"/>
              <a:t>8</a:t>
            </a:fld>
            <a:endParaRPr lang="en-US"/>
          </a:p>
        </p:txBody>
      </p:sp>
    </p:spTree>
    <p:extLst>
      <p:ext uri="{BB962C8B-B14F-4D97-AF65-F5344CB8AC3E}">
        <p14:creationId xmlns:p14="http://schemas.microsoft.com/office/powerpoint/2010/main" val="148283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80956E1-B84F-4140-A40C-6E46FDC9FC49}" type="slidenum">
              <a:rPr lang="en-US" smtClean="0"/>
              <a:t>9</a:t>
            </a:fld>
            <a:endParaRPr lang="en-US"/>
          </a:p>
        </p:txBody>
      </p:sp>
    </p:spTree>
    <p:extLst>
      <p:ext uri="{BB962C8B-B14F-4D97-AF65-F5344CB8AC3E}">
        <p14:creationId xmlns:p14="http://schemas.microsoft.com/office/powerpoint/2010/main" val="3105572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956E1-B84F-4140-A40C-6E46FDC9FC49}" type="slidenum">
              <a:rPr lang="en-US" smtClean="0"/>
              <a:t>10</a:t>
            </a:fld>
            <a:endParaRPr lang="en-US"/>
          </a:p>
        </p:txBody>
      </p:sp>
    </p:spTree>
    <p:extLst>
      <p:ext uri="{BB962C8B-B14F-4D97-AF65-F5344CB8AC3E}">
        <p14:creationId xmlns:p14="http://schemas.microsoft.com/office/powerpoint/2010/main" val="1071649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5024415" cy="1102519"/>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892731"/>
            <a:ext cx="5024415" cy="1314450"/>
          </a:xfrm>
        </p:spPr>
        <p:txBody>
          <a:bodyPr anchor="ct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99552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8229600" y="4682697"/>
            <a:ext cx="45720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accent5"/>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9931ECE-A30A-3943-9892-CB49D8262889}"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74708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fld id="{A2BDDE01-9A33-45B3-B4E3-82055AF24E7C}" type="datetimeFigureOut">
              <a:rPr lang="en-US" smtClean="0">
                <a:solidFill>
                  <a:prstClr val="black">
                    <a:tint val="75000"/>
                  </a:prstClr>
                </a:solidFill>
              </a:rPr>
              <a:pPr defTabSz="685800"/>
              <a:t>9/22/2020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E09E34B-8B75-402F-BE6B-C10657641E8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970436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A2BDDE01-9A33-45B3-B4E3-82055AF24E7C}" type="datetimeFigureOut">
              <a:rPr lang="en-US" smtClean="0">
                <a:solidFill>
                  <a:prstClr val="black">
                    <a:tint val="75000"/>
                  </a:prstClr>
                </a:solidFill>
              </a:rPr>
              <a:pPr defTabSz="685800"/>
              <a:t>9/22/2020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E09E34B-8B75-402F-BE6B-C10657641E8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96698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85800"/>
            <a:fld id="{A2BDDE01-9A33-45B3-B4E3-82055AF24E7C}" type="datetimeFigureOut">
              <a:rPr lang="en-US" smtClean="0">
                <a:solidFill>
                  <a:prstClr val="black">
                    <a:tint val="75000"/>
                  </a:prstClr>
                </a:solidFill>
              </a:rPr>
              <a:pPr defTabSz="685800"/>
              <a:t>9/22/2020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E09E34B-8B75-402F-BE6B-C10657641E8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151320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fld id="{A2BDDE01-9A33-45B3-B4E3-82055AF24E7C}" type="datetimeFigureOut">
              <a:rPr lang="en-US" smtClean="0">
                <a:solidFill>
                  <a:prstClr val="black">
                    <a:tint val="75000"/>
                  </a:prstClr>
                </a:solidFill>
              </a:rPr>
              <a:pPr defTabSz="685800"/>
              <a:t>9/22/2020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E09E34B-8B75-402F-BE6B-C10657641E8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1364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fld id="{A2BDDE01-9A33-45B3-B4E3-82055AF24E7C}" type="datetimeFigureOut">
              <a:rPr lang="en-US" smtClean="0">
                <a:solidFill>
                  <a:prstClr val="black">
                    <a:tint val="75000"/>
                  </a:prstClr>
                </a:solidFill>
              </a:rPr>
              <a:pPr defTabSz="685800"/>
              <a:t>9/22/2020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3E09E34B-8B75-402F-BE6B-C10657641E8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86860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fld id="{A2BDDE01-9A33-45B3-B4E3-82055AF24E7C}" type="datetimeFigureOut">
              <a:rPr lang="en-US" smtClean="0">
                <a:solidFill>
                  <a:prstClr val="black">
                    <a:tint val="75000"/>
                  </a:prstClr>
                </a:solidFill>
              </a:rPr>
              <a:pPr defTabSz="685800"/>
              <a:t>9/22/2020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3E09E34B-8B75-402F-BE6B-C10657641E8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63422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A2BDDE01-9A33-45B3-B4E3-82055AF24E7C}" type="datetimeFigureOut">
              <a:rPr lang="en-US" smtClean="0">
                <a:solidFill>
                  <a:prstClr val="black">
                    <a:tint val="75000"/>
                  </a:prstClr>
                </a:solidFill>
              </a:rPr>
              <a:pPr defTabSz="685800"/>
              <a:t>9/22/2020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3E09E34B-8B75-402F-BE6B-C10657641E8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72007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A2BDDE01-9A33-45B3-B4E3-82055AF24E7C}" type="datetimeFigureOut">
              <a:rPr lang="en-US" smtClean="0">
                <a:solidFill>
                  <a:prstClr val="black">
                    <a:tint val="75000"/>
                  </a:prstClr>
                </a:solidFill>
              </a:rPr>
              <a:pPr defTabSz="685800"/>
              <a:t>9/22/2020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E09E34B-8B75-402F-BE6B-C10657641E8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53744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A2BDDE01-9A33-45B3-B4E3-82055AF24E7C}" type="datetimeFigureOut">
              <a:rPr lang="en-US" smtClean="0">
                <a:solidFill>
                  <a:prstClr val="black">
                    <a:tint val="75000"/>
                  </a:prstClr>
                </a:solidFill>
              </a:rPr>
              <a:pPr defTabSz="685800"/>
              <a:t>9/22/2020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E09E34B-8B75-402F-BE6B-C10657641E8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44805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457200" y="2343774"/>
            <a:ext cx="4741837" cy="694944"/>
          </a:xfrm>
        </p:spPr>
        <p:txBody>
          <a:bodyPr/>
          <a:lstStyle>
            <a:lvl1pPr>
              <a:defRPr>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08350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A2BDDE01-9A33-45B3-B4E3-82055AF24E7C}" type="datetimeFigureOut">
              <a:rPr lang="en-US" smtClean="0">
                <a:solidFill>
                  <a:prstClr val="black">
                    <a:tint val="75000"/>
                  </a:prstClr>
                </a:solidFill>
              </a:rPr>
              <a:pPr defTabSz="685800"/>
              <a:t>9/22/2020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E09E34B-8B75-402F-BE6B-C10657641E8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13256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A2BDDE01-9A33-45B3-B4E3-82055AF24E7C}" type="datetimeFigureOut">
              <a:rPr lang="en-US" smtClean="0">
                <a:solidFill>
                  <a:prstClr val="black">
                    <a:tint val="75000"/>
                  </a:prstClr>
                </a:solidFill>
              </a:rPr>
              <a:pPr defTabSz="685800"/>
              <a:t>9/22/2020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E09E34B-8B75-402F-BE6B-C10657641E8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52599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Heading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94944"/>
          </a:xfrm>
        </p:spPr>
        <p:txBody>
          <a:bodyPr/>
          <a:lstStyle>
            <a:lvl1pPr algn="l">
              <a:defRPr/>
            </a:lvl1pPr>
          </a:lstStyle>
          <a:p>
            <a:endParaRPr lang="en-US" dirty="0"/>
          </a:p>
        </p:txBody>
      </p:sp>
      <p:sp>
        <p:nvSpPr>
          <p:cNvPr id="3" name="Content Placeholder 2"/>
          <p:cNvSpPr>
            <a:spLocks noGrp="1"/>
          </p:cNvSpPr>
          <p:nvPr>
            <p:ph idx="1"/>
          </p:nvPr>
        </p:nvSpPr>
        <p:spPr>
          <a:xfrm>
            <a:off x="457200" y="1065033"/>
            <a:ext cx="8229600" cy="3429000"/>
          </a:xfrm>
        </p:spPr>
        <p:txBody>
          <a:bodyPr>
            <a:normAutofit/>
          </a:bodyPr>
          <a:lstStyle>
            <a:lvl1pPr>
              <a:lnSpc>
                <a:spcPct val="100000"/>
              </a:lnSpc>
              <a:buClr>
                <a:srgbClr val="C10061"/>
              </a:buClr>
              <a:defRPr sz="2800"/>
            </a:lvl1pPr>
            <a:lvl2pPr>
              <a:lnSpc>
                <a:spcPct val="100000"/>
              </a:lnSpc>
              <a:buClrTx/>
              <a:defRPr sz="2400"/>
            </a:lvl2pPr>
            <a:lvl3pPr>
              <a:lnSpc>
                <a:spcPct val="100000"/>
              </a:lnSpc>
              <a:buClrTx/>
              <a:defRPr sz="2000"/>
            </a:lvl3pPr>
            <a:lvl4pPr>
              <a:lnSpc>
                <a:spcPct val="100000"/>
              </a:lnSpc>
              <a:buClrTx/>
              <a:defRPr sz="1800"/>
            </a:lvl4pPr>
            <a:lvl5pPr>
              <a:lnSpc>
                <a:spcPct val="100000"/>
              </a:lnSpc>
              <a:buClrTx/>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txBox="1">
            <a:spLocks/>
          </p:cNvSpPr>
          <p:nvPr userDrawn="1"/>
        </p:nvSpPr>
        <p:spPr>
          <a:xfrm>
            <a:off x="8229600" y="4682697"/>
            <a:ext cx="45720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accent5"/>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9931ECE-A30A-3943-9892-CB49D8262889}"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6575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94134"/>
          </a:xfrm>
        </p:spPr>
        <p:txBody>
          <a:bodyPr anchor="ct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71393"/>
            <a:ext cx="4038600" cy="3423668"/>
          </a:xfrm>
        </p:spPr>
        <p:txBody>
          <a:bodyPr/>
          <a:lstStyle>
            <a:lvl1pPr>
              <a:lnSpc>
                <a:spcPct val="100000"/>
              </a:lnSpc>
              <a:buClr>
                <a:srgbClr val="C10061"/>
              </a:buClr>
              <a:defRPr sz="2800"/>
            </a:lvl1pPr>
            <a:lvl2pPr>
              <a:lnSpc>
                <a:spcPct val="100000"/>
              </a:lnSpc>
              <a:buClrTx/>
              <a:defRPr sz="2400"/>
            </a:lvl2pPr>
            <a:lvl3pPr>
              <a:lnSpc>
                <a:spcPct val="100000"/>
              </a:lnSpc>
              <a:buClrTx/>
              <a:defRPr sz="2000"/>
            </a:lvl3pPr>
            <a:lvl4pPr>
              <a:lnSpc>
                <a:spcPct val="100000"/>
              </a:lnSpc>
              <a:buClrTx/>
              <a:defRPr sz="1800"/>
            </a:lvl4pPr>
            <a:lvl5pPr>
              <a:lnSpc>
                <a:spcPct val="100000"/>
              </a:lnSpc>
              <a:buClrTx/>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half" idx="13"/>
          </p:nvPr>
        </p:nvSpPr>
        <p:spPr>
          <a:xfrm>
            <a:off x="4648200" y="1071393"/>
            <a:ext cx="4038600" cy="3423668"/>
          </a:xfrm>
        </p:spPr>
        <p:txBody>
          <a:bodyPr/>
          <a:lstStyle>
            <a:lvl1pPr>
              <a:lnSpc>
                <a:spcPct val="100000"/>
              </a:lnSpc>
              <a:buClr>
                <a:srgbClr val="C10061"/>
              </a:buClr>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txBox="1">
            <a:spLocks/>
          </p:cNvSpPr>
          <p:nvPr userDrawn="1"/>
        </p:nvSpPr>
        <p:spPr>
          <a:xfrm>
            <a:off x="8229600" y="4682697"/>
            <a:ext cx="45720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accent5"/>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9931ECE-A30A-3943-9892-CB49D8262889}"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1710518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94944"/>
          </a:xfrm>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070264"/>
            <a:ext cx="4040188" cy="479822"/>
          </a:xfrm>
        </p:spPr>
        <p:txBody>
          <a:bodyPr anchor="ctr">
            <a:noAutofit/>
          </a:bodyPr>
          <a:lstStyle>
            <a:lvl1pPr marL="0" indent="0">
              <a:buNone/>
              <a:defRPr sz="2800" b="0">
                <a:solidFill>
                  <a:srgbClr val="3AA98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550084"/>
            <a:ext cx="4040188" cy="2944368"/>
          </a:xfrm>
        </p:spPr>
        <p:txBody>
          <a:bodyPr/>
          <a:lstStyle>
            <a:lvl1pPr>
              <a:buClr>
                <a:srgbClr val="C10061"/>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070264"/>
            <a:ext cx="4041775" cy="479822"/>
          </a:xfrm>
        </p:spPr>
        <p:txBody>
          <a:bodyPr anchor="ctr">
            <a:noAutofit/>
          </a:bodyPr>
          <a:lstStyle>
            <a:lvl1pPr marL="0" indent="0">
              <a:buNone/>
              <a:defRPr sz="2800" b="0">
                <a:solidFill>
                  <a:srgbClr val="3AA98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550084"/>
            <a:ext cx="4041775" cy="2944368"/>
          </a:xfrm>
        </p:spPr>
        <p:txBody>
          <a:bodyPr/>
          <a:lstStyle>
            <a:lvl1pPr>
              <a:buClr>
                <a:srgbClr val="C10061"/>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txBox="1">
            <a:spLocks/>
          </p:cNvSpPr>
          <p:nvPr userDrawn="1"/>
        </p:nvSpPr>
        <p:spPr>
          <a:xfrm>
            <a:off x="8229600" y="4682697"/>
            <a:ext cx="45720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accent5"/>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9931ECE-A30A-3943-9892-CB49D8262889}"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3659406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13923"/>
            <a:ext cx="8229599" cy="694944"/>
          </a:xfrm>
        </p:spPr>
        <p:txBody>
          <a:bodyPr anchor="ctr">
            <a:normAutofit/>
          </a:bodyPr>
          <a:lstStyle>
            <a:lvl1pPr algn="l">
              <a:defRPr sz="44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7190"/>
            <a:ext cx="5111750" cy="3429000"/>
          </a:xfrm>
        </p:spPr>
        <p:txBody>
          <a:bodyPr/>
          <a:lstStyle>
            <a:lvl1pPr>
              <a:buClr>
                <a:srgbClr val="C10061"/>
              </a:buCl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067190"/>
            <a:ext cx="3008313"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txBox="1">
            <a:spLocks/>
          </p:cNvSpPr>
          <p:nvPr userDrawn="1"/>
        </p:nvSpPr>
        <p:spPr>
          <a:xfrm>
            <a:off x="8229600" y="4682697"/>
            <a:ext cx="45720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accent5"/>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9931ECE-A30A-3943-9892-CB49D8262889}"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3511884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ctr"/>
          <a:lstStyle>
            <a:lvl1pPr algn="l">
              <a:defRPr sz="2000" b="0">
                <a:solidFill>
                  <a:srgbClr val="3AA98F"/>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237533"/>
            <a:ext cx="5486400" cy="33081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4874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txBox="1">
            <a:spLocks/>
          </p:cNvSpPr>
          <p:nvPr userDrawn="1"/>
        </p:nvSpPr>
        <p:spPr>
          <a:xfrm>
            <a:off x="8229600" y="4682697"/>
            <a:ext cx="45720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accent5"/>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9931ECE-A30A-3943-9892-CB49D8262889}"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649753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Heading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94944"/>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48405" y="1072323"/>
            <a:ext cx="8229600" cy="3429000"/>
          </a:xfrm>
        </p:spPr>
        <p:txBody>
          <a:bodyPr vert="eaVert"/>
          <a:lstStyle>
            <a:lvl1pPr>
              <a:buClr>
                <a:srgbClr val="C10061"/>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txBox="1">
            <a:spLocks/>
          </p:cNvSpPr>
          <p:nvPr userDrawn="1"/>
        </p:nvSpPr>
        <p:spPr>
          <a:xfrm>
            <a:off x="8229600" y="4682697"/>
            <a:ext cx="45720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accent5"/>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9931ECE-A30A-3943-9892-CB49D8262889}"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3176189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Heading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94944"/>
          </a:xfrm>
        </p:spPr>
        <p:txBody>
          <a:bodyPr/>
          <a:lstStyle/>
          <a:p>
            <a:r>
              <a:rPr lang="en-US" dirty="0" smtClean="0"/>
              <a:t>Click to edit Master title style</a:t>
            </a:r>
            <a:endParaRPr lang="en-US" dirty="0"/>
          </a:p>
        </p:txBody>
      </p:sp>
      <p:sp>
        <p:nvSpPr>
          <p:cNvPr id="6" name="Slide Number Placeholder 5"/>
          <p:cNvSpPr txBox="1">
            <a:spLocks/>
          </p:cNvSpPr>
          <p:nvPr userDrawn="1"/>
        </p:nvSpPr>
        <p:spPr>
          <a:xfrm>
            <a:off x="8229600" y="4682697"/>
            <a:ext cx="45720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accent5"/>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9931ECE-A30A-3943-9892-CB49D8262889}"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1732302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6843"/>
            <a:ext cx="8229600" cy="69494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1873C3D-96A3-F04D-88FA-09D153585996}" type="slidenum">
              <a:rPr lang="en-US" smtClean="0"/>
              <a:t>‹#›</a:t>
            </a:fld>
            <a:endParaRPr lang="en-US"/>
          </a:p>
        </p:txBody>
      </p:sp>
    </p:spTree>
    <p:extLst>
      <p:ext uri="{BB962C8B-B14F-4D97-AF65-F5344CB8AC3E}">
        <p14:creationId xmlns:p14="http://schemas.microsoft.com/office/powerpoint/2010/main" val="377691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4" r:id="rId9"/>
    <p:sldLayoutId id="2147483655" r:id="rId10"/>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2BDDE01-9A33-45B3-B4E3-82055AF24E7C}" type="datetimeFigureOut">
              <a:rPr lang="en-US" smtClean="0">
                <a:solidFill>
                  <a:prstClr val="black">
                    <a:tint val="75000"/>
                  </a:prstClr>
                </a:solidFill>
              </a:rPr>
              <a:pPr defTabSz="685800"/>
              <a:t>9/22/2020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3E09E34B-8B75-402F-BE6B-C10657641E8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46192786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6809"/>
            <a:ext cx="5024415" cy="2867891"/>
          </a:xfrm>
        </p:spPr>
        <p:txBody>
          <a:bodyPr>
            <a:noAutofit/>
          </a:bodyPr>
          <a:lstStyle/>
          <a:p>
            <a:r>
              <a:rPr lang="en-US" sz="3600" dirty="0" smtClean="0"/>
              <a:t>Center for Accessibility Services and Academic Accommodations (CASAA)</a:t>
            </a:r>
            <a:endParaRPr lang="en-US" sz="3600" dirty="0"/>
          </a:p>
        </p:txBody>
      </p:sp>
      <p:sp>
        <p:nvSpPr>
          <p:cNvPr id="3" name="Subtitle 2"/>
          <p:cNvSpPr>
            <a:spLocks noGrp="1"/>
          </p:cNvSpPr>
          <p:nvPr>
            <p:ph type="subTitle" idx="1"/>
          </p:nvPr>
        </p:nvSpPr>
        <p:spPr/>
        <p:txBody>
          <a:bodyPr/>
          <a:lstStyle/>
          <a:p>
            <a:r>
              <a:rPr lang="en-US" dirty="0" smtClean="0"/>
              <a:t>Chris Ryan &amp; Matt Robert</a:t>
            </a:r>
            <a:endParaRPr lang="en-US" dirty="0"/>
          </a:p>
        </p:txBody>
      </p:sp>
    </p:spTree>
    <p:extLst>
      <p:ext uri="{BB962C8B-B14F-4D97-AF65-F5344CB8AC3E}">
        <p14:creationId xmlns:p14="http://schemas.microsoft.com/office/powerpoint/2010/main" val="2890558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Guidelin</a:t>
            </a:r>
            <a:r>
              <a:rPr lang="en-US" dirty="0" smtClean="0"/>
              <a:t>e </a:t>
            </a:r>
            <a:r>
              <a:rPr lang="en-US" sz="2200" dirty="0" smtClean="0"/>
              <a:t>(Timeline)</a:t>
            </a:r>
            <a:endParaRPr lang="en-US" dirty="0"/>
          </a:p>
        </p:txBody>
      </p:sp>
      <p:sp>
        <p:nvSpPr>
          <p:cNvPr id="3" name="Content Placeholder 2"/>
          <p:cNvSpPr>
            <a:spLocks noGrp="1"/>
          </p:cNvSpPr>
          <p:nvPr>
            <p:ph idx="1"/>
          </p:nvPr>
        </p:nvSpPr>
        <p:spPr/>
        <p:txBody>
          <a:bodyPr/>
          <a:lstStyle/>
          <a:p>
            <a:r>
              <a:rPr lang="en-US" dirty="0" smtClean="0"/>
              <a:t>Handled in order of being received</a:t>
            </a:r>
          </a:p>
          <a:p>
            <a:r>
              <a:rPr lang="en-US" dirty="0" smtClean="0"/>
              <a:t>Approval or Denial</a:t>
            </a:r>
          </a:p>
          <a:p>
            <a:pPr lvl="1"/>
            <a:r>
              <a:rPr lang="en-US" dirty="0" smtClean="0"/>
              <a:t>Decision made within 2 business days (typically)</a:t>
            </a:r>
          </a:p>
          <a:p>
            <a:pPr lvl="1"/>
            <a:r>
              <a:rPr lang="en-US" dirty="0" smtClean="0"/>
              <a:t>During peak times, may take longer</a:t>
            </a:r>
          </a:p>
          <a:p>
            <a:pPr lvl="1"/>
            <a:endParaRPr lang="en-US" dirty="0" smtClean="0"/>
          </a:p>
          <a:p>
            <a:pPr lvl="2"/>
            <a:endParaRPr lang="en-US" dirty="0" smtClean="0"/>
          </a:p>
          <a:p>
            <a:pPr lvl="2"/>
            <a:endParaRPr lang="en-US" dirty="0" smtClean="0"/>
          </a:p>
        </p:txBody>
      </p:sp>
    </p:spTree>
    <p:extLst>
      <p:ext uri="{BB962C8B-B14F-4D97-AF65-F5344CB8AC3E}">
        <p14:creationId xmlns:p14="http://schemas.microsoft.com/office/powerpoint/2010/main" val="301601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Next?</a:t>
            </a:r>
            <a:endParaRPr lang="en-US" dirty="0"/>
          </a:p>
        </p:txBody>
      </p:sp>
      <p:sp>
        <p:nvSpPr>
          <p:cNvPr id="3" name="Content Placeholder 2"/>
          <p:cNvSpPr>
            <a:spLocks noGrp="1"/>
          </p:cNvSpPr>
          <p:nvPr>
            <p:ph idx="1"/>
          </p:nvPr>
        </p:nvSpPr>
        <p:spPr/>
        <p:txBody>
          <a:bodyPr/>
          <a:lstStyle/>
          <a:p>
            <a:r>
              <a:rPr lang="en-US" dirty="0" smtClean="0"/>
              <a:t>After approval:</a:t>
            </a:r>
          </a:p>
          <a:p>
            <a:pPr lvl="1"/>
            <a:r>
              <a:rPr lang="en-US" dirty="0" smtClean="0"/>
              <a:t>Student receives copy of approval letter</a:t>
            </a:r>
          </a:p>
          <a:p>
            <a:pPr lvl="1"/>
            <a:r>
              <a:rPr lang="en-US" dirty="0" smtClean="0"/>
              <a:t>Student provides approval letter to professor(s)</a:t>
            </a:r>
          </a:p>
          <a:p>
            <a:pPr lvl="2"/>
            <a:r>
              <a:rPr lang="en-US" dirty="0" smtClean="0"/>
              <a:t>To any or all professors</a:t>
            </a:r>
          </a:p>
          <a:p>
            <a:pPr lvl="2"/>
            <a:r>
              <a:rPr lang="en-US" dirty="0" smtClean="0"/>
              <a:t>Student can choose to utilize accommodations</a:t>
            </a:r>
          </a:p>
          <a:p>
            <a:pPr lvl="3"/>
            <a:r>
              <a:rPr lang="en-US" dirty="0" smtClean="0"/>
              <a:t>One, several or all courses</a:t>
            </a:r>
            <a:endParaRPr lang="en-US" dirty="0" smtClean="0"/>
          </a:p>
          <a:p>
            <a:pPr lvl="1"/>
            <a:r>
              <a:rPr lang="en-US" dirty="0" smtClean="0"/>
              <a:t>Working with professors</a:t>
            </a:r>
          </a:p>
        </p:txBody>
      </p:sp>
    </p:spTree>
    <p:extLst>
      <p:ext uri="{BB962C8B-B14F-4D97-AF65-F5344CB8AC3E}">
        <p14:creationId xmlns:p14="http://schemas.microsoft.com/office/powerpoint/2010/main" val="554720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Comments Concerns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862" y="1345720"/>
            <a:ext cx="4066275" cy="2710850"/>
          </a:xfrm>
          <a:prstGeom prst="rect">
            <a:avLst/>
          </a:prstGeom>
        </p:spPr>
      </p:pic>
    </p:spTree>
    <p:extLst>
      <p:ext uri="{BB962C8B-B14F-4D97-AF65-F5344CB8AC3E}">
        <p14:creationId xmlns:p14="http://schemas.microsoft.com/office/powerpoint/2010/main" val="4218751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i="1" dirty="0" smtClean="0"/>
              <a:t>Thank you!</a:t>
            </a:r>
            <a:endParaRPr lang="en-US" b="1" i="1"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4796" b="4796"/>
          <a:stretch>
            <a:fillRect/>
          </a:stretch>
        </p:blipFill>
        <p:spPr/>
      </p:pic>
    </p:spTree>
    <p:extLst>
      <p:ext uri="{BB962C8B-B14F-4D97-AF65-F5344CB8AC3E}">
        <p14:creationId xmlns:p14="http://schemas.microsoft.com/office/powerpoint/2010/main" val="1918144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Hello and Welcome!</a:t>
            </a:r>
            <a:endParaRPr lang="en-US" dirty="0"/>
          </a:p>
        </p:txBody>
      </p:sp>
    </p:spTree>
    <p:extLst>
      <p:ext uri="{BB962C8B-B14F-4D97-AF65-F5344CB8AC3E}">
        <p14:creationId xmlns:p14="http://schemas.microsoft.com/office/powerpoint/2010/main" val="1729936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Center</a:t>
            </a:r>
            <a:endParaRPr lang="en-US" dirty="0"/>
          </a:p>
        </p:txBody>
      </p:sp>
      <p:sp>
        <p:nvSpPr>
          <p:cNvPr id="3" name="Content Placeholder 2"/>
          <p:cNvSpPr>
            <a:spLocks noGrp="1"/>
          </p:cNvSpPr>
          <p:nvPr>
            <p:ph idx="1"/>
          </p:nvPr>
        </p:nvSpPr>
        <p:spPr/>
        <p:txBody>
          <a:bodyPr>
            <a:normAutofit lnSpcReduction="10000"/>
          </a:bodyPr>
          <a:lstStyle/>
          <a:p>
            <a:r>
              <a:rPr lang="en-US" b="1" dirty="0" smtClean="0"/>
              <a:t>Where we are:  </a:t>
            </a:r>
          </a:p>
          <a:p>
            <a:pPr lvl="1"/>
            <a:r>
              <a:rPr lang="en-US" dirty="0" smtClean="0"/>
              <a:t>Basement of the Dining Common, Suite 10</a:t>
            </a:r>
            <a:endParaRPr lang="en-US" dirty="0" smtClean="0"/>
          </a:p>
          <a:p>
            <a:pPr lvl="1"/>
            <a:r>
              <a:rPr lang="en-US" dirty="0" smtClean="0"/>
              <a:t>Chris – Director</a:t>
            </a:r>
          </a:p>
          <a:p>
            <a:pPr lvl="1"/>
            <a:r>
              <a:rPr lang="en-US" dirty="0" smtClean="0"/>
              <a:t>Matt – Interim Coordinator</a:t>
            </a:r>
            <a:endParaRPr lang="en-US" dirty="0" smtClean="0"/>
          </a:p>
          <a:p>
            <a:r>
              <a:rPr lang="en-US" b="1" dirty="0" smtClean="0"/>
              <a:t>Who we service:</a:t>
            </a:r>
            <a:endParaRPr lang="en-US" b="1" dirty="0" smtClean="0"/>
          </a:p>
          <a:p>
            <a:pPr lvl="1"/>
            <a:r>
              <a:rPr lang="en-US" dirty="0" smtClean="0"/>
              <a:t>Any student with a documented disability looking for academic or non-academic accommodations</a:t>
            </a:r>
          </a:p>
          <a:p>
            <a:pPr lvl="1"/>
            <a:r>
              <a:rPr lang="en-US" dirty="0" smtClean="0"/>
              <a:t>220 students</a:t>
            </a:r>
            <a:endParaRPr lang="en-US" dirty="0" smtClean="0"/>
          </a:p>
          <a:p>
            <a:pPr marL="457200" lvl="1" indent="0">
              <a:buNone/>
            </a:pPr>
            <a:endParaRPr lang="en-US" dirty="0"/>
          </a:p>
        </p:txBody>
      </p:sp>
    </p:spTree>
    <p:extLst>
      <p:ext uri="{BB962C8B-B14F-4D97-AF65-F5344CB8AC3E}">
        <p14:creationId xmlns:p14="http://schemas.microsoft.com/office/powerpoint/2010/main" val="165074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504 and the ADA</a:t>
            </a:r>
            <a:endParaRPr lang="en-US" dirty="0"/>
          </a:p>
        </p:txBody>
      </p:sp>
      <p:sp>
        <p:nvSpPr>
          <p:cNvPr id="3" name="Content Placeholder 2"/>
          <p:cNvSpPr>
            <a:spLocks noGrp="1"/>
          </p:cNvSpPr>
          <p:nvPr>
            <p:ph idx="1"/>
          </p:nvPr>
        </p:nvSpPr>
        <p:spPr/>
        <p:txBody>
          <a:bodyPr>
            <a:normAutofit fontScale="92500"/>
          </a:bodyPr>
          <a:lstStyle/>
          <a:p>
            <a:r>
              <a:rPr lang="en-US" b="1" dirty="0" smtClean="0"/>
              <a:t>Section 504:  </a:t>
            </a:r>
          </a:p>
          <a:p>
            <a:pPr lvl="1"/>
            <a:r>
              <a:rPr lang="en-US" dirty="0" smtClean="0"/>
              <a:t>Civil Rights Statute</a:t>
            </a:r>
          </a:p>
          <a:p>
            <a:pPr lvl="2"/>
            <a:r>
              <a:rPr lang="en-US" dirty="0" smtClean="0"/>
              <a:t>Designed to prevent discrimination against individuals with disabilities</a:t>
            </a:r>
            <a:endParaRPr lang="en-US" dirty="0"/>
          </a:p>
          <a:p>
            <a:r>
              <a:rPr lang="en-US" b="1" dirty="0" smtClean="0"/>
              <a:t>The ADA:  </a:t>
            </a:r>
            <a:endParaRPr lang="en-US" b="1" dirty="0"/>
          </a:p>
          <a:p>
            <a:pPr lvl="1"/>
            <a:r>
              <a:rPr lang="en-US" dirty="0" smtClean="0"/>
              <a:t>Modeled after Section 504</a:t>
            </a:r>
            <a:endParaRPr lang="en-US" dirty="0"/>
          </a:p>
          <a:p>
            <a:pPr lvl="2"/>
            <a:r>
              <a:rPr lang="en-US" dirty="0" smtClean="0"/>
              <a:t>Guarantees equal opportunity for individuals with disabilities in employment, public accommodations, transportation, State and local government services, telecommunications, and education.</a:t>
            </a:r>
            <a:endParaRPr lang="en-US" dirty="0"/>
          </a:p>
          <a:p>
            <a:pPr marL="914400" lvl="2" indent="0">
              <a:buNone/>
            </a:pPr>
            <a:endParaRPr lang="en-US" dirty="0" smtClean="0"/>
          </a:p>
        </p:txBody>
      </p:sp>
    </p:spTree>
    <p:extLst>
      <p:ext uri="{BB962C8B-B14F-4D97-AF65-F5344CB8AC3E}">
        <p14:creationId xmlns:p14="http://schemas.microsoft.com/office/powerpoint/2010/main" val="2223411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Students</a:t>
            </a:r>
            <a:endParaRPr lang="en-US" dirty="0"/>
          </a:p>
        </p:txBody>
      </p:sp>
      <p:sp>
        <p:nvSpPr>
          <p:cNvPr id="3" name="Content Placeholder 2"/>
          <p:cNvSpPr>
            <a:spLocks noGrp="1"/>
          </p:cNvSpPr>
          <p:nvPr>
            <p:ph idx="1"/>
          </p:nvPr>
        </p:nvSpPr>
        <p:spPr/>
        <p:txBody>
          <a:bodyPr/>
          <a:lstStyle/>
          <a:p>
            <a:r>
              <a:rPr lang="en-US" b="1" dirty="0" smtClean="0"/>
              <a:t>Individual with a Disability:  </a:t>
            </a:r>
          </a:p>
          <a:p>
            <a:pPr lvl="1"/>
            <a:r>
              <a:rPr lang="en-US" dirty="0" smtClean="0"/>
              <a:t>A person who…</a:t>
            </a:r>
          </a:p>
          <a:p>
            <a:pPr lvl="2"/>
            <a:r>
              <a:rPr lang="en-US" dirty="0" smtClean="0"/>
              <a:t>Has a physical or mental impairment which substantially limits a </a:t>
            </a:r>
            <a:r>
              <a:rPr lang="en-US" i="1" u="sng" dirty="0" smtClean="0"/>
              <a:t>major life activity</a:t>
            </a:r>
            <a:r>
              <a:rPr lang="en-US" dirty="0" smtClean="0"/>
              <a:t>;</a:t>
            </a:r>
          </a:p>
          <a:p>
            <a:pPr lvl="2"/>
            <a:r>
              <a:rPr lang="en-US" dirty="0" smtClean="0"/>
              <a:t>Has a record or history of such an impairment; or</a:t>
            </a:r>
          </a:p>
          <a:p>
            <a:pPr lvl="2"/>
            <a:r>
              <a:rPr lang="en-US" dirty="0" smtClean="0"/>
              <a:t>Is regarded as having such an impairment.</a:t>
            </a:r>
          </a:p>
          <a:p>
            <a:r>
              <a:rPr lang="en-US" b="1" dirty="0" smtClean="0"/>
              <a:t>Disclosure of Disability:  </a:t>
            </a:r>
            <a:endParaRPr lang="en-US" b="1" dirty="0"/>
          </a:p>
          <a:p>
            <a:pPr lvl="1"/>
            <a:r>
              <a:rPr lang="en-US" dirty="0" smtClean="0"/>
              <a:t>Must come from the student (self-disclose)</a:t>
            </a:r>
            <a:endParaRPr lang="en-US" dirty="0" smtClean="0"/>
          </a:p>
        </p:txBody>
      </p:sp>
    </p:spTree>
    <p:extLst>
      <p:ext uri="{BB962C8B-B14F-4D97-AF65-F5344CB8AC3E}">
        <p14:creationId xmlns:p14="http://schemas.microsoft.com/office/powerpoint/2010/main" val="2615331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Life Activities</a:t>
            </a:r>
            <a:endParaRPr lang="en-US" dirty="0"/>
          </a:p>
        </p:txBody>
      </p:sp>
      <p:sp>
        <p:nvSpPr>
          <p:cNvPr id="3" name="Content Placeholder 2"/>
          <p:cNvSpPr>
            <a:spLocks noGrp="1"/>
          </p:cNvSpPr>
          <p:nvPr>
            <p:ph sz="half" idx="1"/>
          </p:nvPr>
        </p:nvSpPr>
        <p:spPr/>
        <p:txBody>
          <a:bodyPr>
            <a:normAutofit fontScale="92500" lnSpcReduction="20000"/>
          </a:bodyPr>
          <a:lstStyle/>
          <a:p>
            <a:r>
              <a:rPr lang="en-US" b="1" dirty="0" smtClean="0"/>
              <a:t>Include:</a:t>
            </a:r>
            <a:endParaRPr lang="en-US" b="1" dirty="0" smtClean="0"/>
          </a:p>
          <a:p>
            <a:pPr lvl="1"/>
            <a:r>
              <a:rPr lang="en-US" dirty="0" smtClean="0"/>
              <a:t>Caring for oneself</a:t>
            </a:r>
          </a:p>
          <a:p>
            <a:pPr lvl="1"/>
            <a:r>
              <a:rPr lang="en-US" dirty="0" smtClean="0"/>
              <a:t>Seeing, hearing</a:t>
            </a:r>
          </a:p>
          <a:p>
            <a:pPr lvl="1"/>
            <a:r>
              <a:rPr lang="en-US" dirty="0" smtClean="0"/>
              <a:t>Eating</a:t>
            </a:r>
          </a:p>
          <a:p>
            <a:pPr lvl="1"/>
            <a:r>
              <a:rPr lang="en-US" dirty="0" smtClean="0"/>
              <a:t>Sleeping</a:t>
            </a:r>
          </a:p>
          <a:p>
            <a:pPr lvl="1"/>
            <a:r>
              <a:rPr lang="en-US" dirty="0" smtClean="0"/>
              <a:t>Walking</a:t>
            </a:r>
          </a:p>
          <a:p>
            <a:pPr lvl="1"/>
            <a:r>
              <a:rPr lang="en-US" dirty="0" smtClean="0"/>
              <a:t>Learning, reading</a:t>
            </a:r>
          </a:p>
          <a:p>
            <a:pPr lvl="1"/>
            <a:r>
              <a:rPr lang="en-US" dirty="0" smtClean="0"/>
              <a:t>Communicating</a:t>
            </a:r>
          </a:p>
          <a:p>
            <a:pPr lvl="1"/>
            <a:r>
              <a:rPr lang="en-US" dirty="0" smtClean="0"/>
              <a:t>Thinking or concentrating</a:t>
            </a:r>
            <a:endParaRPr lang="en-US" dirty="0"/>
          </a:p>
        </p:txBody>
      </p:sp>
      <p:sp>
        <p:nvSpPr>
          <p:cNvPr id="4" name="Content Placeholder 3"/>
          <p:cNvSpPr>
            <a:spLocks noGrp="1"/>
          </p:cNvSpPr>
          <p:nvPr>
            <p:ph sz="half" idx="13"/>
          </p:nvPr>
        </p:nvSpPr>
        <p:spPr/>
        <p:txBody>
          <a:bodyPr>
            <a:normAutofit fontScale="92500" lnSpcReduction="10000"/>
          </a:bodyPr>
          <a:lstStyle/>
          <a:p>
            <a:r>
              <a:rPr lang="en-US" sz="2700" b="1" dirty="0" smtClean="0"/>
              <a:t>Also, Bodily Functions</a:t>
            </a:r>
            <a:endParaRPr lang="en-US" sz="2700" b="1" dirty="0" smtClean="0"/>
          </a:p>
          <a:p>
            <a:pPr lvl="1"/>
            <a:r>
              <a:rPr lang="en-US" dirty="0" smtClean="0"/>
              <a:t>Immune system</a:t>
            </a:r>
          </a:p>
          <a:p>
            <a:pPr lvl="1"/>
            <a:r>
              <a:rPr lang="en-US" dirty="0" smtClean="0"/>
              <a:t>Normal cell growth</a:t>
            </a:r>
          </a:p>
          <a:p>
            <a:pPr lvl="1"/>
            <a:r>
              <a:rPr lang="en-US" dirty="0" smtClean="0"/>
              <a:t>Digestive, bowel or bladder</a:t>
            </a:r>
          </a:p>
          <a:p>
            <a:pPr lvl="1"/>
            <a:r>
              <a:rPr lang="en-US" dirty="0" smtClean="0"/>
              <a:t>Neurological, brain</a:t>
            </a:r>
          </a:p>
          <a:p>
            <a:pPr lvl="1"/>
            <a:r>
              <a:rPr lang="en-US" dirty="0" err="1" smtClean="0"/>
              <a:t>Respirtory</a:t>
            </a:r>
            <a:endParaRPr lang="en-US" dirty="0" smtClean="0"/>
          </a:p>
          <a:p>
            <a:pPr lvl="1"/>
            <a:r>
              <a:rPr lang="en-US" dirty="0" smtClean="0"/>
              <a:t>Circulatory</a:t>
            </a:r>
          </a:p>
          <a:p>
            <a:pPr lvl="1"/>
            <a:r>
              <a:rPr lang="en-US" dirty="0" smtClean="0"/>
              <a:t>Endocrine </a:t>
            </a:r>
            <a:endParaRPr lang="en-US" dirty="0"/>
          </a:p>
        </p:txBody>
      </p:sp>
    </p:spTree>
    <p:extLst>
      <p:ext uri="{BB962C8B-B14F-4D97-AF65-F5344CB8AC3E}">
        <p14:creationId xmlns:p14="http://schemas.microsoft.com/office/powerpoint/2010/main" val="4058779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3774"/>
            <a:ext cx="5149970" cy="694944"/>
          </a:xfrm>
        </p:spPr>
        <p:txBody>
          <a:bodyPr>
            <a:normAutofit fontScale="90000"/>
          </a:bodyPr>
          <a:lstStyle/>
          <a:p>
            <a:r>
              <a:rPr lang="en-US" dirty="0" smtClean="0"/>
              <a:t>Application Guideline</a:t>
            </a:r>
            <a:endParaRPr lang="en-US" dirty="0"/>
          </a:p>
        </p:txBody>
      </p:sp>
    </p:spTree>
    <p:extLst>
      <p:ext uri="{BB962C8B-B14F-4D97-AF65-F5344CB8AC3E}">
        <p14:creationId xmlns:p14="http://schemas.microsoft.com/office/powerpoint/2010/main" val="1710554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70865" y="426049"/>
            <a:ext cx="3286477" cy="461665"/>
          </a:xfrm>
          <a:prstGeom prst="rect">
            <a:avLst/>
          </a:prstGeom>
          <a:noFill/>
          <a:ln>
            <a:solidFill>
              <a:schemeClr val="tx1"/>
            </a:solidFill>
          </a:ln>
        </p:spPr>
        <p:txBody>
          <a:bodyPr wrap="none" rtlCol="0">
            <a:spAutoFit/>
          </a:bodyPr>
          <a:lstStyle/>
          <a:p>
            <a:pPr algn="ctr" defTabSz="685800"/>
            <a:r>
              <a:rPr lang="en-US" sz="900" dirty="0">
                <a:solidFill>
                  <a:prstClr val="black"/>
                </a:solidFill>
                <a:latin typeface="Calibri" panose="020F0502020204030204"/>
              </a:rPr>
              <a:t>INQUIRY</a:t>
            </a:r>
          </a:p>
          <a:p>
            <a:pPr defTabSz="685800"/>
            <a:r>
              <a:rPr lang="en-US" sz="750" dirty="0">
                <a:solidFill>
                  <a:prstClr val="black"/>
                </a:solidFill>
                <a:latin typeface="Calibri" panose="020F0502020204030204"/>
              </a:rPr>
              <a:t>Initial student inquiry/conversation to discuss disability and prospective needs.</a:t>
            </a:r>
          </a:p>
          <a:p>
            <a:pPr defTabSz="685800"/>
            <a:r>
              <a:rPr lang="en-US" sz="750" dirty="0">
                <a:solidFill>
                  <a:prstClr val="black"/>
                </a:solidFill>
                <a:latin typeface="Calibri" panose="020F0502020204030204"/>
              </a:rPr>
              <a:t>Student told what is required for appropriate documentation.</a:t>
            </a:r>
            <a:endParaRPr lang="en-US" sz="750" dirty="0">
              <a:solidFill>
                <a:prstClr val="black"/>
              </a:solidFill>
              <a:latin typeface="Calibri" panose="020F0502020204030204"/>
            </a:endParaRPr>
          </a:p>
        </p:txBody>
      </p:sp>
      <p:sp>
        <p:nvSpPr>
          <p:cNvPr id="5" name="Down Arrow 4"/>
          <p:cNvSpPr/>
          <p:nvPr/>
        </p:nvSpPr>
        <p:spPr>
          <a:xfrm>
            <a:off x="4504039" y="956622"/>
            <a:ext cx="228599" cy="1921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TextBox 5"/>
          <p:cNvSpPr txBox="1"/>
          <p:nvPr/>
        </p:nvSpPr>
        <p:spPr>
          <a:xfrm>
            <a:off x="2819496" y="1240791"/>
            <a:ext cx="3789212" cy="461665"/>
          </a:xfrm>
          <a:prstGeom prst="rect">
            <a:avLst/>
          </a:prstGeom>
          <a:noFill/>
          <a:ln>
            <a:solidFill>
              <a:schemeClr val="tx1"/>
            </a:solidFill>
          </a:ln>
        </p:spPr>
        <p:txBody>
          <a:bodyPr wrap="square" rtlCol="0">
            <a:spAutoFit/>
          </a:bodyPr>
          <a:lstStyle/>
          <a:p>
            <a:pPr algn="ctr" defTabSz="685800"/>
            <a:r>
              <a:rPr lang="en-US" sz="900" dirty="0">
                <a:solidFill>
                  <a:prstClr val="black"/>
                </a:solidFill>
                <a:latin typeface="Calibri" panose="020F0502020204030204"/>
              </a:rPr>
              <a:t>APPLICATION</a:t>
            </a:r>
          </a:p>
          <a:p>
            <a:pPr defTabSz="685800"/>
            <a:r>
              <a:rPr lang="en-US" sz="750" dirty="0">
                <a:solidFill>
                  <a:prstClr val="black"/>
                </a:solidFill>
                <a:latin typeface="Calibri" panose="020F0502020204030204"/>
              </a:rPr>
              <a:t>Accommodation application completed by student and turned in to CASAA with appropriate supporting documentation. </a:t>
            </a:r>
            <a:endParaRPr lang="en-US" sz="750" dirty="0">
              <a:solidFill>
                <a:prstClr val="black"/>
              </a:solidFill>
              <a:latin typeface="Calibri" panose="020F0502020204030204"/>
            </a:endParaRPr>
          </a:p>
        </p:txBody>
      </p:sp>
      <p:sp>
        <p:nvSpPr>
          <p:cNvPr id="7" name="Down Arrow 6"/>
          <p:cNvSpPr/>
          <p:nvPr/>
        </p:nvSpPr>
        <p:spPr>
          <a:xfrm>
            <a:off x="4534930" y="1750924"/>
            <a:ext cx="228599" cy="2319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TextBox 7"/>
          <p:cNvSpPr txBox="1"/>
          <p:nvPr/>
        </p:nvSpPr>
        <p:spPr>
          <a:xfrm>
            <a:off x="2819495" y="2019750"/>
            <a:ext cx="3789211" cy="577081"/>
          </a:xfrm>
          <a:prstGeom prst="rect">
            <a:avLst/>
          </a:prstGeom>
          <a:noFill/>
          <a:ln>
            <a:solidFill>
              <a:schemeClr val="tx1"/>
            </a:solidFill>
          </a:ln>
        </p:spPr>
        <p:txBody>
          <a:bodyPr wrap="square" rtlCol="0">
            <a:spAutoFit/>
          </a:bodyPr>
          <a:lstStyle/>
          <a:p>
            <a:pPr algn="ctr" defTabSz="685800"/>
            <a:r>
              <a:rPr lang="en-US" sz="900" dirty="0">
                <a:solidFill>
                  <a:prstClr val="black"/>
                </a:solidFill>
                <a:latin typeface="Calibri" panose="020F0502020204030204"/>
              </a:rPr>
              <a:t>REVIEW</a:t>
            </a:r>
          </a:p>
          <a:p>
            <a:pPr defTabSz="685800"/>
            <a:r>
              <a:rPr lang="en-US" sz="750" dirty="0">
                <a:solidFill>
                  <a:prstClr val="black"/>
                </a:solidFill>
                <a:latin typeface="Calibri" panose="020F0502020204030204"/>
              </a:rPr>
              <a:t>CASAA Director/Coordinator review of application and documentation with student, interactive process begins to determine appropriate accommodations. Folder is created with student name and  Record of contact sheet placed in inside front cover and started. </a:t>
            </a:r>
            <a:endParaRPr lang="en-US" sz="750" dirty="0">
              <a:solidFill>
                <a:prstClr val="black"/>
              </a:solidFill>
              <a:latin typeface="Calibri" panose="020F0502020204030204"/>
            </a:endParaRPr>
          </a:p>
        </p:txBody>
      </p:sp>
      <p:sp>
        <p:nvSpPr>
          <p:cNvPr id="10" name="TextBox 9"/>
          <p:cNvSpPr txBox="1"/>
          <p:nvPr/>
        </p:nvSpPr>
        <p:spPr>
          <a:xfrm>
            <a:off x="833637" y="2201094"/>
            <a:ext cx="1606378" cy="923330"/>
          </a:xfrm>
          <a:prstGeom prst="rect">
            <a:avLst/>
          </a:prstGeom>
          <a:noFill/>
          <a:ln>
            <a:solidFill>
              <a:schemeClr val="tx1"/>
            </a:solidFill>
          </a:ln>
        </p:spPr>
        <p:txBody>
          <a:bodyPr wrap="square" rtlCol="0">
            <a:spAutoFit/>
          </a:bodyPr>
          <a:lstStyle/>
          <a:p>
            <a:pPr algn="ctr" defTabSz="685800"/>
            <a:r>
              <a:rPr lang="en-US" sz="900" dirty="0">
                <a:solidFill>
                  <a:prstClr val="black"/>
                </a:solidFill>
                <a:latin typeface="Calibri" panose="020F0502020204030204"/>
              </a:rPr>
              <a:t>DENIAL</a:t>
            </a:r>
          </a:p>
          <a:p>
            <a:pPr defTabSz="685800"/>
            <a:r>
              <a:rPr lang="en-US" sz="750" dirty="0">
                <a:solidFill>
                  <a:prstClr val="black"/>
                </a:solidFill>
                <a:latin typeface="Calibri" panose="020F0502020204030204"/>
              </a:rPr>
              <a:t>Request for accommodations denied; diagnosis does not rise to the level of a disability under the ADA; insufficient supporting documentation to support the requested accommodations. </a:t>
            </a:r>
            <a:endParaRPr lang="en-US" sz="750" dirty="0">
              <a:solidFill>
                <a:prstClr val="black"/>
              </a:solidFill>
              <a:latin typeface="Calibri" panose="020F0502020204030204"/>
            </a:endParaRPr>
          </a:p>
        </p:txBody>
      </p:sp>
      <p:sp>
        <p:nvSpPr>
          <p:cNvPr id="11" name="Down Arrow 10"/>
          <p:cNvSpPr/>
          <p:nvPr/>
        </p:nvSpPr>
        <p:spPr>
          <a:xfrm>
            <a:off x="4599800" y="2726068"/>
            <a:ext cx="228599" cy="248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TextBox 11"/>
          <p:cNvSpPr txBox="1"/>
          <p:nvPr/>
        </p:nvSpPr>
        <p:spPr>
          <a:xfrm>
            <a:off x="2872499" y="3009165"/>
            <a:ext cx="3789211" cy="923330"/>
          </a:xfrm>
          <a:prstGeom prst="rect">
            <a:avLst/>
          </a:prstGeom>
          <a:noFill/>
          <a:ln>
            <a:solidFill>
              <a:schemeClr val="tx1"/>
            </a:solidFill>
          </a:ln>
        </p:spPr>
        <p:txBody>
          <a:bodyPr wrap="square" rtlCol="0">
            <a:spAutoFit/>
          </a:bodyPr>
          <a:lstStyle/>
          <a:p>
            <a:pPr algn="ctr" defTabSz="685800"/>
            <a:r>
              <a:rPr lang="en-US" sz="900" dirty="0">
                <a:solidFill>
                  <a:prstClr val="black"/>
                </a:solidFill>
                <a:latin typeface="Calibri" panose="020F0502020204030204"/>
              </a:rPr>
              <a:t>PENDING/PROVISIONAL APPROVAL</a:t>
            </a:r>
          </a:p>
          <a:p>
            <a:pPr defTabSz="685800"/>
            <a:r>
              <a:rPr lang="en-US" sz="750" dirty="0">
                <a:solidFill>
                  <a:prstClr val="black"/>
                </a:solidFill>
                <a:latin typeface="Calibri" panose="020F0502020204030204"/>
              </a:rPr>
              <a:t>Pending - Accommodations are not approved at this time and file is placed in file drawer under pending until student brings in missing paperwork (application, documentation, etc.) </a:t>
            </a:r>
          </a:p>
          <a:p>
            <a:pPr defTabSz="685800"/>
            <a:endParaRPr lang="en-US" sz="750" dirty="0">
              <a:solidFill>
                <a:prstClr val="black"/>
              </a:solidFill>
              <a:latin typeface="Calibri" panose="020F0502020204030204"/>
            </a:endParaRPr>
          </a:p>
          <a:p>
            <a:pPr defTabSz="685800"/>
            <a:r>
              <a:rPr lang="en-US" sz="750" dirty="0">
                <a:solidFill>
                  <a:prstClr val="black"/>
                </a:solidFill>
                <a:latin typeface="Calibri" panose="020F0502020204030204"/>
              </a:rPr>
              <a:t>Accommodations are provisionally approved; student may need more specific documentation, additional documentation; documentation to be provided. File is placed in file cabinet under provisional. </a:t>
            </a:r>
          </a:p>
        </p:txBody>
      </p:sp>
      <p:sp>
        <p:nvSpPr>
          <p:cNvPr id="14" name="TextBox 13"/>
          <p:cNvSpPr txBox="1"/>
          <p:nvPr/>
        </p:nvSpPr>
        <p:spPr>
          <a:xfrm>
            <a:off x="7234876" y="1240791"/>
            <a:ext cx="1669093" cy="2423740"/>
          </a:xfrm>
          <a:prstGeom prst="rect">
            <a:avLst/>
          </a:prstGeom>
          <a:noFill/>
          <a:ln>
            <a:solidFill>
              <a:schemeClr val="tx1"/>
            </a:solidFill>
          </a:ln>
        </p:spPr>
        <p:txBody>
          <a:bodyPr wrap="square" rtlCol="0">
            <a:spAutoFit/>
          </a:bodyPr>
          <a:lstStyle/>
          <a:p>
            <a:pPr algn="ctr" defTabSz="685800"/>
            <a:r>
              <a:rPr lang="en-US" sz="900" dirty="0">
                <a:solidFill>
                  <a:prstClr val="black"/>
                </a:solidFill>
                <a:latin typeface="Calibri" panose="020F0502020204030204"/>
              </a:rPr>
              <a:t>APPROVAL</a:t>
            </a:r>
          </a:p>
          <a:p>
            <a:pPr defTabSz="685800"/>
            <a:r>
              <a:rPr lang="en-US" sz="750" dirty="0">
                <a:solidFill>
                  <a:prstClr val="black"/>
                </a:solidFill>
                <a:latin typeface="Calibri" panose="020F0502020204030204"/>
              </a:rPr>
              <a:t>Request for accommodations approved based on diagnosis and supporting documentation. Approval letter outlining approved accommodations and timeframe created with student, printed, signed, student leaves with folder of signed original letters to deliver to professors. If student is not present when approval letter is written, letter emailed to student.  Accommodations begin on date of letter, they are not retroactive, and current for the academic year they are requested. Students are encouraged to share letters with processors and advised information will not be shared by CASAA unless express, written permission given by student. </a:t>
            </a:r>
            <a:endParaRPr lang="en-US" sz="750" dirty="0">
              <a:solidFill>
                <a:prstClr val="black"/>
              </a:solidFill>
              <a:latin typeface="Calibri" panose="020F0502020204030204"/>
            </a:endParaRPr>
          </a:p>
        </p:txBody>
      </p:sp>
      <p:sp>
        <p:nvSpPr>
          <p:cNvPr id="15" name="Down Arrow 14"/>
          <p:cNvSpPr/>
          <p:nvPr/>
        </p:nvSpPr>
        <p:spPr>
          <a:xfrm>
            <a:off x="7955122" y="3605696"/>
            <a:ext cx="228599" cy="1804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 name="Down Arrow 16"/>
          <p:cNvSpPr/>
          <p:nvPr/>
        </p:nvSpPr>
        <p:spPr>
          <a:xfrm>
            <a:off x="1436476" y="3110469"/>
            <a:ext cx="228599" cy="2260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TextBox 17"/>
          <p:cNvSpPr txBox="1"/>
          <p:nvPr/>
        </p:nvSpPr>
        <p:spPr>
          <a:xfrm>
            <a:off x="747588" y="3397431"/>
            <a:ext cx="1606378" cy="577081"/>
          </a:xfrm>
          <a:prstGeom prst="rect">
            <a:avLst/>
          </a:prstGeom>
          <a:noFill/>
          <a:ln>
            <a:solidFill>
              <a:schemeClr val="tx1"/>
            </a:solidFill>
          </a:ln>
        </p:spPr>
        <p:txBody>
          <a:bodyPr wrap="square" rtlCol="0">
            <a:spAutoFit/>
          </a:bodyPr>
          <a:lstStyle/>
          <a:p>
            <a:pPr algn="ctr" defTabSz="685800"/>
            <a:r>
              <a:rPr lang="en-US" sz="900" dirty="0">
                <a:solidFill>
                  <a:prstClr val="black"/>
                </a:solidFill>
                <a:latin typeface="Calibri" panose="020F0502020204030204"/>
              </a:rPr>
              <a:t>DENIAL LETTER</a:t>
            </a:r>
          </a:p>
          <a:p>
            <a:pPr defTabSz="685800"/>
            <a:r>
              <a:rPr lang="en-US" sz="750" dirty="0">
                <a:solidFill>
                  <a:prstClr val="black"/>
                </a:solidFill>
                <a:latin typeface="Calibri" panose="020F0502020204030204"/>
              </a:rPr>
              <a:t>Denial letter sent to student with reasons for denial. Folder placed in file cabinet under denied. </a:t>
            </a:r>
            <a:endParaRPr lang="en-US" sz="750" dirty="0">
              <a:solidFill>
                <a:prstClr val="black"/>
              </a:solidFill>
              <a:latin typeface="Calibri" panose="020F0502020204030204"/>
            </a:endParaRPr>
          </a:p>
        </p:txBody>
      </p:sp>
      <p:sp>
        <p:nvSpPr>
          <p:cNvPr id="19" name="Left Arrow 18"/>
          <p:cNvSpPr/>
          <p:nvPr/>
        </p:nvSpPr>
        <p:spPr>
          <a:xfrm>
            <a:off x="6846354" y="4369364"/>
            <a:ext cx="289671" cy="2162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0" name="TextBox 19"/>
          <p:cNvSpPr txBox="1"/>
          <p:nvPr/>
        </p:nvSpPr>
        <p:spPr>
          <a:xfrm>
            <a:off x="4856206" y="4193193"/>
            <a:ext cx="1912917" cy="807913"/>
          </a:xfrm>
          <a:prstGeom prst="rect">
            <a:avLst/>
          </a:prstGeom>
          <a:noFill/>
          <a:ln>
            <a:solidFill>
              <a:schemeClr val="tx1"/>
            </a:solidFill>
          </a:ln>
        </p:spPr>
        <p:txBody>
          <a:bodyPr wrap="square" rtlCol="0">
            <a:spAutoFit/>
          </a:bodyPr>
          <a:lstStyle/>
          <a:p>
            <a:pPr algn="ctr" defTabSz="685800"/>
            <a:r>
              <a:rPr lang="en-US" sz="900" dirty="0">
                <a:solidFill>
                  <a:prstClr val="black"/>
                </a:solidFill>
                <a:latin typeface="Calibri" panose="020F0502020204030204"/>
              </a:rPr>
              <a:t>PERMISSION</a:t>
            </a:r>
          </a:p>
          <a:p>
            <a:pPr defTabSz="685800"/>
            <a:r>
              <a:rPr lang="en-US" sz="750" dirty="0">
                <a:solidFill>
                  <a:prstClr val="black"/>
                </a:solidFill>
                <a:latin typeface="Calibri" panose="020F0502020204030204"/>
              </a:rPr>
              <a:t>Student gives CASAA permission to share diagnosis and accommodations with faculty via phone, email and/or meeting with CDS, student and faculty. Express, written permission obtained and kept in file.</a:t>
            </a:r>
            <a:endParaRPr lang="en-US" sz="750" dirty="0">
              <a:solidFill>
                <a:prstClr val="black"/>
              </a:solidFill>
              <a:latin typeface="Calibri" panose="020F0502020204030204"/>
            </a:endParaRPr>
          </a:p>
        </p:txBody>
      </p:sp>
      <p:sp>
        <p:nvSpPr>
          <p:cNvPr id="22" name="TextBox 21"/>
          <p:cNvSpPr txBox="1"/>
          <p:nvPr/>
        </p:nvSpPr>
        <p:spPr>
          <a:xfrm>
            <a:off x="2625811" y="129746"/>
            <a:ext cx="4035899" cy="300082"/>
          </a:xfrm>
          <a:prstGeom prst="rect">
            <a:avLst/>
          </a:prstGeom>
          <a:noFill/>
        </p:spPr>
        <p:txBody>
          <a:bodyPr wrap="square" rtlCol="0">
            <a:spAutoFit/>
          </a:bodyPr>
          <a:lstStyle/>
          <a:p>
            <a:pPr algn="ctr" defTabSz="685800"/>
            <a:r>
              <a:rPr lang="en-US" sz="1350" b="1" dirty="0">
                <a:solidFill>
                  <a:prstClr val="black"/>
                </a:solidFill>
                <a:latin typeface="Calibri" panose="020F0502020204030204"/>
              </a:rPr>
              <a:t>CASAA ACCOMMODATION PROCESS</a:t>
            </a:r>
            <a:endParaRPr lang="en-US" sz="1350" b="1" dirty="0">
              <a:solidFill>
                <a:prstClr val="black"/>
              </a:solidFill>
              <a:latin typeface="Calibri" panose="020F0502020204030204"/>
            </a:endParaRPr>
          </a:p>
        </p:txBody>
      </p:sp>
      <p:sp>
        <p:nvSpPr>
          <p:cNvPr id="23" name="Left-Right Arrow 22"/>
          <p:cNvSpPr/>
          <p:nvPr/>
        </p:nvSpPr>
        <p:spPr>
          <a:xfrm>
            <a:off x="6706262" y="2155058"/>
            <a:ext cx="330911" cy="1679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 name="Left-Right Arrow 23"/>
          <p:cNvSpPr/>
          <p:nvPr/>
        </p:nvSpPr>
        <p:spPr>
          <a:xfrm>
            <a:off x="2502243" y="2420775"/>
            <a:ext cx="273110" cy="1679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5" name="Left Arrow 24"/>
          <p:cNvSpPr/>
          <p:nvPr/>
        </p:nvSpPr>
        <p:spPr>
          <a:xfrm>
            <a:off x="2452817" y="3469117"/>
            <a:ext cx="191369" cy="2162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6" name="Right Arrow 25"/>
          <p:cNvSpPr/>
          <p:nvPr/>
        </p:nvSpPr>
        <p:spPr>
          <a:xfrm>
            <a:off x="6760561" y="3248383"/>
            <a:ext cx="375464" cy="220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TextBox 8"/>
          <p:cNvSpPr txBox="1"/>
          <p:nvPr/>
        </p:nvSpPr>
        <p:spPr>
          <a:xfrm>
            <a:off x="7287390" y="3865780"/>
            <a:ext cx="1669093" cy="1361911"/>
          </a:xfrm>
          <a:prstGeom prst="rect">
            <a:avLst/>
          </a:prstGeom>
          <a:noFill/>
          <a:ln>
            <a:solidFill>
              <a:schemeClr val="tx1"/>
            </a:solidFill>
          </a:ln>
        </p:spPr>
        <p:txBody>
          <a:bodyPr wrap="square" rtlCol="0">
            <a:spAutoFit/>
          </a:bodyPr>
          <a:lstStyle/>
          <a:p>
            <a:pPr algn="ctr" defTabSz="685800"/>
            <a:r>
              <a:rPr lang="en-US" sz="750" dirty="0">
                <a:solidFill>
                  <a:prstClr val="black"/>
                </a:solidFill>
                <a:latin typeface="Calibri" panose="020F0502020204030204"/>
              </a:rPr>
              <a:t>ACTIVE FILE</a:t>
            </a:r>
          </a:p>
          <a:p>
            <a:pPr defTabSz="685800"/>
            <a:r>
              <a:rPr lang="en-US" sz="750" dirty="0">
                <a:solidFill>
                  <a:prstClr val="black"/>
                </a:solidFill>
                <a:latin typeface="Calibri" panose="020F0502020204030204"/>
              </a:rPr>
              <a:t>File is placed in file cabinet with all active files. Record of contact maintained for student interactions. Maintain active communication with student to review accommodations and make appropriate changes/additions to accommodations when and if necessary each semester.</a:t>
            </a:r>
          </a:p>
          <a:p>
            <a:pPr defTabSz="685800"/>
            <a:endParaRPr lang="en-US" sz="750" dirty="0">
              <a:solidFill>
                <a:prstClr val="black"/>
              </a:solidFill>
              <a:latin typeface="Calibri" panose="020F0502020204030204"/>
            </a:endParaRPr>
          </a:p>
        </p:txBody>
      </p:sp>
      <p:sp>
        <p:nvSpPr>
          <p:cNvPr id="21" name="TextBox 20"/>
          <p:cNvSpPr txBox="1"/>
          <p:nvPr/>
        </p:nvSpPr>
        <p:spPr>
          <a:xfrm>
            <a:off x="188753" y="4849114"/>
            <a:ext cx="3150221" cy="184666"/>
          </a:xfrm>
          <a:prstGeom prst="rect">
            <a:avLst/>
          </a:prstGeom>
          <a:noFill/>
          <a:ln>
            <a:solidFill>
              <a:schemeClr val="tx1"/>
            </a:solidFill>
          </a:ln>
        </p:spPr>
        <p:txBody>
          <a:bodyPr wrap="none" rtlCol="0">
            <a:spAutoFit/>
          </a:bodyPr>
          <a:lstStyle/>
          <a:p>
            <a:pPr defTabSz="685800"/>
            <a:r>
              <a:rPr lang="en-US" sz="600" dirty="0">
                <a:solidFill>
                  <a:prstClr val="black"/>
                </a:solidFill>
                <a:latin typeface="Calibri" panose="020F0502020204030204"/>
              </a:rPr>
              <a:t>Documents/My </a:t>
            </a:r>
            <a:r>
              <a:rPr lang="en-US" sz="600" dirty="0">
                <a:solidFill>
                  <a:prstClr val="black"/>
                </a:solidFill>
                <a:latin typeface="Calibri" panose="020F0502020204030204"/>
              </a:rPr>
              <a:t>Documents/POLICY/Accommodation </a:t>
            </a:r>
            <a:r>
              <a:rPr lang="en-US" sz="600" dirty="0">
                <a:solidFill>
                  <a:prstClr val="black"/>
                </a:solidFill>
                <a:latin typeface="Calibri" panose="020F0502020204030204"/>
              </a:rPr>
              <a:t>Process &amp; Work Flow </a:t>
            </a:r>
            <a:r>
              <a:rPr lang="en-US" sz="600" dirty="0">
                <a:solidFill>
                  <a:prstClr val="black"/>
                </a:solidFill>
                <a:latin typeface="Calibri" panose="020F0502020204030204"/>
              </a:rPr>
              <a:t>Chart  </a:t>
            </a:r>
            <a:r>
              <a:rPr lang="en-US" sz="600" dirty="0">
                <a:solidFill>
                  <a:prstClr val="black"/>
                </a:solidFill>
                <a:latin typeface="Calibri" panose="020F0502020204030204"/>
              </a:rPr>
              <a:t>Rev</a:t>
            </a:r>
            <a:r>
              <a:rPr lang="en-US" sz="600" dirty="0">
                <a:solidFill>
                  <a:prstClr val="black"/>
                </a:solidFill>
                <a:latin typeface="Calibri" panose="020F0502020204030204"/>
              </a:rPr>
              <a:t>. 3/10/20</a:t>
            </a:r>
            <a:endParaRPr lang="en-US" sz="600" dirty="0">
              <a:solidFill>
                <a:prstClr val="black"/>
              </a:solidFill>
              <a:latin typeface="Calibri" panose="020F0502020204030204"/>
            </a:endParaRPr>
          </a:p>
        </p:txBody>
      </p:sp>
    </p:spTree>
    <p:extLst>
      <p:ext uri="{BB962C8B-B14F-4D97-AF65-F5344CB8AC3E}">
        <p14:creationId xmlns:p14="http://schemas.microsoft.com/office/powerpoint/2010/main" val="3839640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Guideline </a:t>
            </a:r>
            <a:r>
              <a:rPr lang="en-US" sz="2200" dirty="0"/>
              <a:t>(Documentation Needed)</a:t>
            </a:r>
            <a:endParaRPr lang="en-US" dirty="0"/>
          </a:p>
        </p:txBody>
      </p:sp>
      <p:sp>
        <p:nvSpPr>
          <p:cNvPr id="3" name="Content Placeholder 2"/>
          <p:cNvSpPr>
            <a:spLocks noGrp="1"/>
          </p:cNvSpPr>
          <p:nvPr>
            <p:ph sz="half" idx="1"/>
          </p:nvPr>
        </p:nvSpPr>
        <p:spPr/>
        <p:txBody>
          <a:bodyPr>
            <a:normAutofit/>
          </a:bodyPr>
          <a:lstStyle/>
          <a:p>
            <a:r>
              <a:rPr lang="en-US" b="1" dirty="0" smtClean="0"/>
              <a:t>Primary:</a:t>
            </a:r>
          </a:p>
          <a:p>
            <a:pPr lvl="1"/>
            <a:r>
              <a:rPr lang="en-US" sz="2000" b="1" dirty="0" smtClean="0"/>
              <a:t>Letter, which includes:</a:t>
            </a:r>
          </a:p>
          <a:p>
            <a:pPr lvl="2"/>
            <a:r>
              <a:rPr lang="en-US" sz="1600" dirty="0" smtClean="0"/>
              <a:t>Diagnosis</a:t>
            </a:r>
          </a:p>
          <a:p>
            <a:pPr lvl="2"/>
            <a:r>
              <a:rPr lang="en-US" sz="1600" dirty="0" smtClean="0"/>
              <a:t>Date and how diagnosis was reached</a:t>
            </a:r>
          </a:p>
          <a:p>
            <a:pPr lvl="2"/>
            <a:r>
              <a:rPr lang="en-US" sz="1600" dirty="0" smtClean="0"/>
              <a:t>How disability affects major life activity</a:t>
            </a:r>
          </a:p>
          <a:p>
            <a:pPr lvl="2"/>
            <a:r>
              <a:rPr lang="en-US" sz="1600" dirty="0" smtClean="0"/>
              <a:t>Information on how disability affects academic performance, and</a:t>
            </a:r>
          </a:p>
          <a:p>
            <a:pPr lvl="2"/>
            <a:r>
              <a:rPr lang="en-US" sz="1600" dirty="0" smtClean="0"/>
              <a:t>Any recommendations</a:t>
            </a:r>
          </a:p>
        </p:txBody>
      </p:sp>
      <p:sp>
        <p:nvSpPr>
          <p:cNvPr id="4" name="Content Placeholder 3"/>
          <p:cNvSpPr>
            <a:spLocks noGrp="1"/>
          </p:cNvSpPr>
          <p:nvPr>
            <p:ph sz="half" idx="13"/>
          </p:nvPr>
        </p:nvSpPr>
        <p:spPr/>
        <p:txBody>
          <a:bodyPr>
            <a:normAutofit lnSpcReduction="10000"/>
          </a:bodyPr>
          <a:lstStyle/>
          <a:p>
            <a:r>
              <a:rPr lang="en-US" b="1" dirty="0" smtClean="0"/>
              <a:t>Secondary:</a:t>
            </a:r>
          </a:p>
          <a:p>
            <a:pPr lvl="1"/>
            <a:r>
              <a:rPr lang="en-US" sz="2300" b="1" dirty="0" smtClean="0"/>
              <a:t>Individualized Education Plan (IEP)</a:t>
            </a:r>
          </a:p>
          <a:p>
            <a:pPr lvl="1"/>
            <a:r>
              <a:rPr lang="en-US" sz="2300" b="1" dirty="0" smtClean="0"/>
              <a:t>Section 504 Plan</a:t>
            </a:r>
            <a:endParaRPr lang="en-US" sz="1900" b="1" dirty="0"/>
          </a:p>
          <a:p>
            <a:pPr lvl="1"/>
            <a:endParaRPr lang="en-US" sz="1900" b="1" dirty="0" smtClean="0"/>
          </a:p>
          <a:p>
            <a:pPr lvl="1"/>
            <a:r>
              <a:rPr lang="en-US" sz="2300" b="1" dirty="0" smtClean="0"/>
              <a:t>Both need to outline:</a:t>
            </a:r>
          </a:p>
          <a:p>
            <a:pPr lvl="2"/>
            <a:r>
              <a:rPr lang="en-US" sz="1500" dirty="0"/>
              <a:t>A</a:t>
            </a:r>
            <a:r>
              <a:rPr lang="en-US" sz="1500" dirty="0" smtClean="0"/>
              <a:t>ccommodations that the student has received</a:t>
            </a:r>
          </a:p>
          <a:p>
            <a:pPr lvl="2"/>
            <a:r>
              <a:rPr lang="en-US" sz="1500" dirty="0" smtClean="0"/>
              <a:t>Effectiveness of those accommodations</a:t>
            </a:r>
          </a:p>
        </p:txBody>
      </p:sp>
    </p:spTree>
    <p:extLst>
      <p:ext uri="{BB962C8B-B14F-4D97-AF65-F5344CB8AC3E}">
        <p14:creationId xmlns:p14="http://schemas.microsoft.com/office/powerpoint/2010/main" val="1667276629"/>
      </p:ext>
    </p:extLst>
  </p:cSld>
  <p:clrMapOvr>
    <a:masterClrMapping/>
  </p:clrMapOvr>
</p:sld>
</file>

<file path=ppt/theme/theme1.xml><?xml version="1.0" encoding="utf-8"?>
<a:theme xmlns:a="http://schemas.openxmlformats.org/drawingml/2006/main" name="Office Theme">
  <a:themeElements>
    <a:clrScheme name="American International College">
      <a:dk1>
        <a:sysClr val="windowText" lastClr="000000"/>
      </a:dk1>
      <a:lt1>
        <a:sysClr val="window" lastClr="FFFFFF"/>
      </a:lt1>
      <a:dk2>
        <a:srgbClr val="1F497D"/>
      </a:dk2>
      <a:lt2>
        <a:srgbClr val="EEECE1"/>
      </a:lt2>
      <a:accent1>
        <a:srgbClr val="EEA226"/>
      </a:accent1>
      <a:accent2>
        <a:srgbClr val="3AA98F"/>
      </a:accent2>
      <a:accent3>
        <a:srgbClr val="C10061"/>
      </a:accent3>
      <a:accent4>
        <a:srgbClr val="89BC2F"/>
      </a:accent4>
      <a:accent5>
        <a:srgbClr val="20A4CA"/>
      </a:accent5>
      <a:accent6>
        <a:srgbClr val="2D3C4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1080</Words>
  <Application>Microsoft Office PowerPoint</Application>
  <PresentationFormat>On-screen Show (16:9)</PresentationFormat>
  <Paragraphs>126</Paragraphs>
  <Slides>13</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Verdana</vt:lpstr>
      <vt:lpstr>Office Theme</vt:lpstr>
      <vt:lpstr>1_Office Theme</vt:lpstr>
      <vt:lpstr>Center for Accessibility Services and Academic Accommodations (CASAA)</vt:lpstr>
      <vt:lpstr>Hello and Welcome!</vt:lpstr>
      <vt:lpstr>The Center</vt:lpstr>
      <vt:lpstr>Section 504 and the ADA</vt:lpstr>
      <vt:lpstr>The Students</vt:lpstr>
      <vt:lpstr>Major Life Activities</vt:lpstr>
      <vt:lpstr>Application Guideline</vt:lpstr>
      <vt:lpstr>PowerPoint Presentation</vt:lpstr>
      <vt:lpstr>Application Guideline (Documentation Needed)</vt:lpstr>
      <vt:lpstr>Application Guideline (Timeline)</vt:lpstr>
      <vt:lpstr>What’s Next?</vt:lpstr>
      <vt:lpstr>Questions, Comments Concerns</vt:lpstr>
      <vt:lpstr>Thank you!</vt:lpstr>
    </vt:vector>
  </TitlesOfParts>
  <Company>FORGE worldwide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Vaivoda</dc:creator>
  <cp:lastModifiedBy>Ryan, Christopher</cp:lastModifiedBy>
  <cp:revision>39</cp:revision>
  <dcterms:created xsi:type="dcterms:W3CDTF">2015-08-19T16:23:24Z</dcterms:created>
  <dcterms:modified xsi:type="dcterms:W3CDTF">2020-09-22T14:48:47Z</dcterms:modified>
</cp:coreProperties>
</file>